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4" r:id="rId13"/>
    <p:sldId id="257" r:id="rId14"/>
    <p:sldId id="258" r:id="rId15"/>
    <p:sldId id="259" r:id="rId16"/>
    <p:sldId id="260" r:id="rId17"/>
    <p:sldId id="261" r:id="rId18"/>
    <p:sldId id="264" r:id="rId19"/>
    <p:sldId id="262" r:id="rId20"/>
    <p:sldId id="263" r:id="rId21"/>
    <p:sldId id="265" r:id="rId22"/>
    <p:sldId id="266" r:id="rId23"/>
    <p:sldId id="267" r:id="rId24"/>
    <p:sldId id="268" r:id="rId25"/>
    <p:sldId id="281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CABE-2E40-4C3B-AFAA-78A03CD2BCBB}" type="datetimeFigureOut">
              <a:rPr lang="en-AU" smtClean="0"/>
              <a:t>3/04/2017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13A6-CAF5-461C-822E-DB50D86EE9E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CABE-2E40-4C3B-AFAA-78A03CD2BCBB}" type="datetimeFigureOut">
              <a:rPr lang="en-AU" smtClean="0"/>
              <a:t>3/04/2017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13A6-CAF5-461C-822E-DB50D86EE9E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CABE-2E40-4C3B-AFAA-78A03CD2BCBB}" type="datetimeFigureOut">
              <a:rPr lang="en-AU" smtClean="0"/>
              <a:t>3/04/2017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13A6-CAF5-461C-822E-DB50D86EE9E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CABE-2E40-4C3B-AFAA-78A03CD2BCBB}" type="datetimeFigureOut">
              <a:rPr lang="en-AU" smtClean="0"/>
              <a:t>3/04/2017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13A6-CAF5-461C-822E-DB50D86EE9E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CABE-2E40-4C3B-AFAA-78A03CD2BCBB}" type="datetimeFigureOut">
              <a:rPr lang="en-AU" smtClean="0"/>
              <a:t>3/04/2017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13A6-CAF5-461C-822E-DB50D86EE9E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CABE-2E40-4C3B-AFAA-78A03CD2BCBB}" type="datetimeFigureOut">
              <a:rPr lang="en-AU" smtClean="0"/>
              <a:t>3/04/2017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13A6-CAF5-461C-822E-DB50D86EE9E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CABE-2E40-4C3B-AFAA-78A03CD2BCBB}" type="datetimeFigureOut">
              <a:rPr lang="en-AU" smtClean="0"/>
              <a:t>3/04/2017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13A6-CAF5-461C-822E-DB50D86EE9E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CABE-2E40-4C3B-AFAA-78A03CD2BCBB}" type="datetimeFigureOut">
              <a:rPr lang="en-AU" smtClean="0"/>
              <a:t>3/04/2017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13A6-CAF5-461C-822E-DB50D86EE9E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CABE-2E40-4C3B-AFAA-78A03CD2BCBB}" type="datetimeFigureOut">
              <a:rPr lang="en-AU" smtClean="0"/>
              <a:t>3/04/2017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13A6-CAF5-461C-822E-DB50D86EE9E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CABE-2E40-4C3B-AFAA-78A03CD2BCBB}" type="datetimeFigureOut">
              <a:rPr lang="en-AU" smtClean="0"/>
              <a:t>3/04/2017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13A6-CAF5-461C-822E-DB50D86EE9E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CABE-2E40-4C3B-AFAA-78A03CD2BCBB}" type="datetimeFigureOut">
              <a:rPr lang="en-AU" smtClean="0"/>
              <a:t>3/04/2017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13A6-CAF5-461C-822E-DB50D86EE9E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1CABE-2E40-4C3B-AFAA-78A03CD2BCBB}" type="datetimeFigureOut">
              <a:rPr lang="en-AU" smtClean="0"/>
              <a:t>3/04/2017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413A6-CAF5-461C-822E-DB50D86EE9EC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au/url?sa=i&amp;rct=j&amp;q=&amp;esrc=s&amp;source=images&amp;cd=&amp;cad=rja&amp;uact=8&amp;ved=0ahUKEwiTlanN94bTAhUJtpQKHZtnAwEQjRwIBw&amp;url=http%3A%2F%2Fwww.alive.com%2Ffood%2Fgive-yeast-a-chance%2F&amp;bvm=bv.151325232,d.dGo&amp;psig=AFQjCNFvK3xhIDoMQaJQj0Llul1NEd_0lQ&amp;ust=149126242256982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.au/url?sa=i&amp;rct=j&amp;q=&amp;esrc=s&amp;source=images&amp;cd=&amp;cad=rja&amp;uact=8&amp;ved=0ahUKEwjz3Kbr-4bTAhUCpZQKHRnZAUoQjRwIBw&amp;url=http%3A%2F%2Fwww.healthline.com%2Fhealth%2Fhoney-and-cinnamon-for-weight-loss&amp;bvm=bv.151325232,d.dGo&amp;psig=AFQjCNFQtjRNFBBTbmEyR3WPTNJ1xI4IXw&amp;ust=149126351520554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m.au/url?sa=i&amp;rct=j&amp;q=&amp;esrc=s&amp;source=images&amp;cd=&amp;cad=rja&amp;uact=8&amp;ved=0ahUKEwjwvJyK_IbTAhVKJZQKHT7cD9IQjRwIBw&amp;url=http%3A%2F%2Fwww.chelmerfoods.com%2Fdried-fruits%2Fsultanas%2F&amp;bvm=bv.151325232,d.dGo&amp;psig=AFQjCNHAxLituMtpRoZ_N8Xac_JvqP3iTg&amp;ust=149126362910997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com.au/url?sa=i&amp;rct=j&amp;q=&amp;esrc=s&amp;source=images&amp;cd=&amp;cad=rja&amp;uact=8&amp;ved=0ahUKEwjy8YS34obTAhXFl5QKHTWkC_sQjRwIBw&amp;url=https%3A%2F%2Fdreamlandia.com%2Ft%2Fteaspoon.html&amp;psig=AFQjCNGhDXSDQwtfWxGX2cCtzCGkxL9bjw&amp;ust=1491256722432689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m.au/url?sa=i&amp;rct=j&amp;q=&amp;esrc=s&amp;source=images&amp;cd=&amp;cad=rja&amp;uact=8&amp;ved=0ahUKEwi12YL54obTAhXFmJQKHazpAIsQjRwIBw&amp;url=https%3A%2F%2Fclipartfest.com%2Fcategories%2Fview%2F4fba709c3dd104057b2a0aca39b8bd67370f72ae%2Fquarter-circle-clipart.html&amp;psig=AFQjCNEwzkbAlQ2bCNEtggr5MKqMhsjj3w&amp;ust=149125687839311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om.au/url?sa=i&amp;rct=j&amp;q=&amp;esrc=s&amp;source=images&amp;cd=&amp;cad=rja&amp;uact=8&amp;ved=0ahUKEwiQ9YH-44bTAhUFtJQKHT_jCYkQjRwIBw&amp;url=https%3A%2F%2Fwww.pehub.com%2Fvc-journal%2Fformation-8-continues-to-dissolve%2F&amp;bvm=bv.151325232,d.dGo&amp;psig=AFQjCNE_XjK9N3W0T8Vx9F5bbmvieKdb_g&amp;ust=149125715339333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s://www.google.com.au/url?sa=i&amp;rct=j&amp;q=&amp;esrc=s&amp;source=images&amp;cd=&amp;cad=rja&amp;uact=8&amp;ved=0ahUKEwithtyN5YbTAhULnpQKHVg3Ab8QjRwIBw&amp;url=http%3A%2F%2Fwww.illustratorinparis.com%2F2012_12_01_archive.html&amp;bvm=bv.151325232,d.dGo&amp;psig=AFQjCNHCzTBo5CT2r2pTAFh9DUtEiO58DA&amp;ust=1491257461537487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com.au/url?sa=i&amp;rct=j&amp;q=&amp;esrc=s&amp;source=images&amp;cd=&amp;cad=rja&amp;uact=8&amp;ved=0ahUKEwiOmaDP5IbTAhXBVZQKHQ2_BjAQjRwIBw&amp;url=https%3A%2F%2Fwww.123rf.com%2Fphoto_17179585_vector--chef-hands-spoon-batter-mix.html&amp;bvm=bv.151325232,d.dGo&amp;psig=AFQjCNFI3HYCWSRKzq9mCAKdzrXdp9MQJQ&amp;ust=149125731317825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www.google.com.au/url?sa=i&amp;rct=j&amp;q=&amp;esrc=s&amp;source=images&amp;cd=&amp;cad=rja&amp;uact=8&amp;ved=0ahUKEwj1l4-r5YbTAhXINJQKHQhuCLQQjRwIBw&amp;url=http%3A%2F%2Fclipartall.com%2Fclipart%2F8412-balance-scale-clip-art.html&amp;bvm=bv.151325232,d.dGo&amp;psig=AFQjCNEJ79E-X7MfcX3iLX1XggZCHWR9_g&amp;ust=149125751805022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google.com.au/url?sa=i&amp;rct=j&amp;q=&amp;esrc=s&amp;source=images&amp;cd=&amp;cad=rja&amp;uact=8&amp;ved=0ahUKEwj-yY6Q5obTAhXEupQKHeNjAnYQjRwIBw&amp;url=https%3A%2F%2Fclipartfest.com%2Fcategories%2Fview%2F7dfdaf3fe0bdbcd5da408b8a146c67261a393f8f%2Fthermometer-hot-clipart.html&amp;bvm=bv.151325232,d.dGo&amp;psig=AFQjCNGQHeZyIMmYhePpZMN2qK3pmpiACA&amp;ust=1491257659870872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ogle.com.au/url?sa=i&amp;rct=j&amp;q=&amp;esrc=s&amp;source=images&amp;cd=&amp;cad=rja&amp;uact=8&amp;ved=0ahUKEwj3w8XN54bTAhXMjJQKHYC2C0QQjRwIBw&amp;url=http%3A%2F%2Fwww.katespade.com%2Fproducts%2Fpearl-place-rosebowl%2F854801.html&amp;bvm=bv.151325232,d.dGo&amp;psig=AFQjCNETpzmRTF7ZPchHS6j2-vhbGbFUsg&amp;ust=149125811517960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www.google.com.au/url?sa=i&amp;rct=j&amp;q=&amp;esrc=s&amp;source=images&amp;cd=&amp;cad=rja&amp;uact=8&amp;ved=0ahUKEwjRtKrh54bTAhWIoZQKHRYcDKsQjRwIBw&amp;url=https%3A%2F%2Fwww.iconfinder.com%2Ficons%2F274903%2Fgps_home_map_navigation_network_pin_place_technology_web_icon&amp;bvm=bv.151325232,d.dGo&amp;psig=AFQjCNG1xuhDZmaDwyJOccY0ezq6rtNnFg&amp;ust=149125817576524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google.com.au/url?sa=i&amp;rct=j&amp;q=&amp;esrc=s&amp;source=images&amp;cd=&amp;cad=rja&amp;uact=8&amp;ved=0ahUKEwj-0o7O5obTAhWBt5QKHVVWCvgQjRwIBw&amp;url=https%3A%2F%2Fclipartfest.com%2Fcategories%2Fview%2Fe9755dd2804e5509fd06e7df51454a1addc75e7b%2Frub-hands-clipart.html&amp;bvm=bv.151325232,d.dGo&amp;psig=AFQjCNGMHVM-iyhAQNmJSQ9Y40MXUAwMdw&amp;ust=149125786429873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.au/url?sa=i&amp;rct=j&amp;q=&amp;esrc=s&amp;source=images&amp;cd=&amp;cad=rja&amp;uact=8&amp;ved=0ahUKEwiv8Mrz94bTAhXLk5QKHbMNDLcQjRwIBw&amp;url=http%3A%2F%2Fwww.empowher.com%2Fwellness%2Fcontent%2F10-surprising-foods-have-sugar-them&amp;bvm=bv.151325232,d.dGo&amp;psig=AFQjCNEHA1TeOzJ2smlqrYU8eh5umCE6NQ&amp;ust=149126249013014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com.au/url?sa=i&amp;rct=j&amp;q=&amp;esrc=s&amp;source=images&amp;cd=&amp;cad=rja&amp;uact=8&amp;ved=0ahUKEwjZhbu06IbTAhUDjJQKHbQbCrYQjRwIBw&amp;url=http%3A%2F%2Fimgur.com%2Fgallery%2FiFSbO&amp;bvm=bv.151325232,d.dGo&amp;psig=AFQjCNE8dKDxQ8L-6MNnQb2k0qfGOvYqSg&amp;ust=1491258345739745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google.com.au/url?sa=i&amp;rct=j&amp;q=&amp;esrc=s&amp;source=images&amp;cd=&amp;cad=rja&amp;uact=8&amp;ved=0ahUKEwj9wYnq6IbTAhUFmZQKHeKKC7oQjRwIBw&amp;url=http%3A%2F%2Fwww.gotchocolate.com%2F2010%2F10%2Fthe-best-fudge-brownies-youll-ever-make-pinky-swear%2F&amp;bvm=bv.151325232,d.dGo&amp;psig=AFQjCNFypLI5cIJV9Bcrmk8Zsb2moFg1mA&amp;ust=1491258431308729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google.com.au/url?sa=i&amp;rct=j&amp;q=&amp;esrc=s&amp;source=images&amp;cd=&amp;cad=rja&amp;uact=8&amp;ved=0ahUKEwiZicmT6YbTAhWDjZQKHQVJDpkQjRwIBw&amp;url=https%3A%2F%2Fclipartfest.com%2Fcategories%2Fview%2Fcb8b91e4a5f8a34f2a841bff18e7069df5cbbc20%2Fstir-clipart.html&amp;bvm=bv.151325232,d.dGo&amp;psig=AFQjCNFWE9e7YkfFGv84Vx3_Z-GCQ7evJQ&amp;ust=149125854844973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google.com.au/url?sa=i&amp;rct=j&amp;q=&amp;esrc=s&amp;source=images&amp;cd=&amp;cad=rja&amp;uact=8&amp;ved=0ahUKEwjw6o_f6YbTAhVDHpQKHf74CFMQjRwIBw&amp;url=http%3A%2F%2Fwww.wisegeek.com%2Fhow-do-i-knead-bread-dough.htm&amp;bvm=bv.151325232,d.dGo&amp;psig=AFQjCNHtYEOxSNkiBbOrWdArX436biGs0w&amp;ust=1491258690385373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google.com.au/url?sa=i&amp;rct=j&amp;q=&amp;esrc=s&amp;source=images&amp;cd=&amp;cad=rja&amp;uact=8&amp;ved=0ahUKEwj82fGE6obTAhXHmZQKHZgOBA8QjRwIBw&amp;url=https%3A%2F%2Fmelecularkitchen.wordpress.com%2Ftag%2Fyeast%2F&amp;bvm=bv.151325232,d.dGo&amp;psig=AFQjCNE24wCF3xbKpLGBuATboK4WSCq6Dg&amp;ust=1491258777909961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google.com.au/url?sa=i&amp;rct=j&amp;q=&amp;esrc=s&amp;source=images&amp;cd=&amp;cad=rja&amp;uact=8&amp;ved=0ahUKEwicnaKm94bTAhWCH5QKHVnlAmsQjRwIBw&amp;url=https%3A%2F%2Fwww.pokervip.com%2Fstrategy-articles%2Ftexas-hold-em-no-limit-intermediate%2Fsqueezing-in-poker&amp;bvm=bv.151325232,d.dGo&amp;psig=AFQjCNFWNvLmopUOcsXohyjtfbVR-TQ4cA&amp;ust=1491262345618605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google.com.au/url?sa=i&amp;rct=j&amp;q=&amp;esrc=s&amp;source=images&amp;cd=&amp;cad=rja&amp;uact=8&amp;ved=0ahUKEwjArfan6obTAhVGlJQKHVt9ADYQjRwIBw&amp;url=http%3A%2F%2Fwww.wikihow.com%2FStore-and-Reheat-Pizza&amp;bvm=bv.151325232,d.dGo&amp;psig=AFQjCNEuWgwBEtVcI_h9eVX6Www0oE1nJg&amp;ust=1491258857345602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google.com.au/url?sa=i&amp;rct=j&amp;q=&amp;esrc=s&amp;source=images&amp;cd=&amp;cad=rja&amp;uact=8&amp;ved=0ahUKEwjVof-86obTAhUMm5QKHfSQAnoQjRwIBw&amp;url=http%3A%2F%2Fwww.harveynorman.com.au%2Fkitchen-appliances%2Fappliances%2Fovens&amp;bvm=bv.151325232,d.dGo&amp;psig=AFQjCNG0IJg4TU8Da6psGayyCWDzl2nYww&amp;ust=1491258904789795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google.com.au/url?sa=i&amp;rct=j&amp;q=&amp;esrc=s&amp;source=images&amp;cd=&amp;cad=rja&amp;uact=8&amp;ved=0ahUKEwjjksjX6obTAhWKHpQKHeY4Dt4QjRwIBw&amp;url=https%3A%2F%2Fcooking.nytimes.com%2Frecipes%2F1016230-robertas-pizza-dough&amp;bvm=bv.151325232,d.dGo&amp;psig=AFQjCNHgBb9gv2P-Z3Doj4MwqfZjVmLjRw&amp;ust=1491258954840494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google.com.au/url?sa=i&amp;rct=j&amp;q=&amp;esrc=s&amp;source=images&amp;cd=&amp;cad=rja&amp;uact=8&amp;ved=0ahUKEwj5za2j64bTAhVJpZQKHT_PDlMQjRwIBw&amp;url=https%3A%2F%2Fww2.kqed.org%2Fbayareabites%2F2016%2F03%2F24%2Feaster-brunch-hot-cross-buns%2F&amp;bvm=bv.151325232,d.dGo&amp;psig=AFQjCNELvuNOqqWa9-eZq2xdoAXXrojfcw&amp;ust=149125911125942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.au/url?sa=i&amp;rct=j&amp;q=&amp;esrc=s&amp;source=images&amp;cd=&amp;cad=rja&amp;uact=8&amp;ved=0ahUKEwjfxduv-IbTAhXInZQKHc0rCbkQjRwIBw&amp;url=http%3A%2F%2Fwww.ikea.com%2Fau%2Fen%2Fcatalog%2Fcategories%2Fdepartments%2Fcooking%2F15935%2F&amp;bvm=bv.151325232,d.dGo&amp;psig=AFQjCNHMHfeSfZ7p73ggr7i72j1RFyuuVQ&amp;ust=1491262634152628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google.com.au/url?sa=i&amp;rct=j&amp;q=&amp;esrc=s&amp;source=images&amp;cd=&amp;cad=rja&amp;uact=8&amp;ved=0ahUKEwixzeGT7IbTAhVIGZQKHSXZDzsQjRwIBw&amp;url=http%3A%2F%2Fwww.beafunmum.com%2F2017%2F02%2Fhot-cross-buns%2F&amp;bvm=bv.151325232,d.dGo&amp;psig=AFQjCNELvuNOqqWa9-eZq2xdoAXXrojfcw&amp;ust=1491259111259429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www.google.com.au/url?sa=i&amp;rct=j&amp;q=&amp;esrc=s&amp;source=images&amp;cd=&amp;cad=rja&amp;uact=8&amp;ved=0ahUKEwjGm5OH9YbTAhUCpJQKHQrYD0oQjRwIBw&amp;url=http%3A%2F%2Fdissolve.com%2Fstock-photo%2FWoman-spreading-sheet-royalty-free-image%2F101-D1028-2-352&amp;bvm=bv.151325232,d.dGo&amp;psig=AFQjCNHw4LNt96oUpkH4keMALGfDmALY5w&amp;ust=1491261708814608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google.com.au/url?sa=i&amp;rct=j&amp;q=&amp;esrc=s&amp;source=images&amp;cd=&amp;cad=rja&amp;uact=8&amp;ved=0ahUKEwiU7uTX7IbTAhXJkJQKHaVXCyQQjRwIBw&amp;url=http%3A%2F%2Fsallysbakingaddiction.com%2F2016%2F03%2F18%2Fstock-your-kitchen-with-these-8-baking-pans%2F&amp;bvm=bv.151325232,d.dGo&amp;psig=AFQjCNENxmLpvdwQFYk6h3FtnUeEoPi0kQ&amp;ust=1491259497321866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www.google.com.au/url?sa=i&amp;rct=j&amp;q=&amp;esrc=s&amp;source=images&amp;cd=&amp;cad=rja&amp;uact=8&amp;ved=0ahUKEwiU3ead7obTAhUKKZQKHY8dBVsQjRwIBw&amp;url=http%3A%2F%2Fwww.thaitable.com%2Fthai%2Frecipe%2Fred-curry-paste&amp;bvm=bv.151325232,d.dGo&amp;psig=AFQjCNH-gq2P_LXIY-l7Q0ZHx7cqvFyDLg&amp;ust=1491259904987148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www.google.com.au/url?sa=i&amp;rct=j&amp;q=&amp;esrc=s&amp;source=images&amp;cd=&amp;cad=rja&amp;uact=8&amp;ved=0ahUKEwiYiq7F7obTAhXCn5QKHXQjBVMQjRwIBw&amp;url=https%3A%2F%2Ftheamateurbakers.wordpress.com%2F2013%2F04%2F21%2Flakelands-silicone-piping-set%2F&amp;bvm=bv.151325232,d.dGo&amp;psig=AFQjCNFjaiFj60RrZWGGmNG8BfJsoJCbZA&amp;ust=1491259993074676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www.google.com.au/url?sa=i&amp;rct=j&amp;q=&amp;esrc=s&amp;source=images&amp;cd=&amp;cad=rja&amp;uact=8&amp;ved=0ahUKEwjew7GN74bTAhUIv5QKHUfTCnEQjRwIBw&amp;url=http%3A%2F%2Fbuggyandbuddy.com%2Fscience-experiments-kids-exploring-surface-tension%2F&amp;bvm=bv.151325232,d.dGo&amp;psig=AFQjCNHPWbHwgP7DmlKNgEia5kcKlgaMmw&amp;ust=1491260126077945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www.google.com.au/url?sa=i&amp;rct=j&amp;q=&amp;esrc=s&amp;source=images&amp;cd=&amp;cad=rja&amp;uact=8&amp;ved=0ahUKEwizze2q74bTAhULopQKHV3KDtsQjRwIBw&amp;url=http%3A%2F%2Ffoodtruckblog.info%2Feasy-hot-cross-bun-recipes.html&amp;bvm=bv.151325232,d.dGo&amp;psig=AFQjCNFegG7MTxXjpllXE-J5fi_ga8KvRQ&amp;ust=1491260203589296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www.google.com.au/url?sa=i&amp;rct=j&amp;q=&amp;esrc=s&amp;source=images&amp;cd=&amp;cad=rja&amp;uact=8&amp;ved=0ahUKEwiE54nc74bTAhXEpJQKHdlPBLEQjRwIBw&amp;url=https%3A%2F%2Fwww.entrepreneur.com%2Farticle%2F223955&amp;bvm=bv.151325232,d.dGo&amp;psig=AFQjCNHdFvmpAbwmcDdxA6uYi2QKr6m-IQ&amp;ust=149126031113722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.au/url?sa=i&amp;rct=j&amp;q=&amp;esrc=s&amp;source=images&amp;cd=&amp;cad=rja&amp;uact=8&amp;ved=0ahUKEwiy-viM-YbTAhVFipQKHfyQABwQjRwIBw&amp;url=https%3A%2F%2Fen.wikipedia.org%2Fwiki%2FMilk&amp;bvm=bv.151325232,d.dGo&amp;psig=AFQjCNF-QP-ppQCxrgc1pOdv2bxAH_XVXw&amp;ust=149126282969779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.au/url?sa=i&amp;rct=j&amp;q=&amp;esrc=s&amp;source=images&amp;cd=&amp;cad=rja&amp;uact=8&amp;ved=0ahUKEwjAi5Cz-YbTAhXINJQKHeucCMMQjRwIBw&amp;url=http%3A%2F%2Famericanpreppersnetwork.com%2F2012%2F12%2Fflour-facts-you-need-to-know.html&amp;bvm=bv.151325232,d.dGo&amp;psig=AFQjCNG-QQmsATy61-cJdUVDSX0bw-ztoQ&amp;ust=149126290996191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.au/url?sa=i&amp;rct=j&amp;q=&amp;esrc=s&amp;source=images&amp;cd=&amp;cad=rja&amp;uact=8&amp;ved=0ahUKEwjWnMXZ-YbTAhXFp5QKHY1yDVsQjRwIBw&amp;url=http%3A%2F%2Fwww.webexhibits.org%2Fbutter%2Fcomposition.html&amp;bvm=bv.151325232,d.dGo&amp;psig=AFQjCNEGLcNsSOH7X2UOCtxXPER5bGxp-A&amp;ust=149126298739771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.au/url?sa=i&amp;rct=j&amp;q=&amp;esrc=s&amp;source=images&amp;cd=&amp;cad=rja&amp;uact=8&amp;ved=0ahUKEwjN2sjG-obTAhUJHpQKHYLaDPEQjRwIBw&amp;url=https%3A%2F%2Fwww.slideshare.net%2FlaLAines0n%2Fmeasurement-ppt&amp;bvm=bv.151325232,d.dGo&amp;psig=AFQjCNHxF4mEIaPSjoPkNxTJIt2MGZO_0Q&amp;ust=149126316570634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.au/url?sa=i&amp;rct=j&amp;q=&amp;esrc=s&amp;source=images&amp;cd=&amp;cad=rja&amp;uact=8&amp;ved=0ahUKEwi7ue7n-obTAhXSq5QKHe_RBzsQjRwIBw&amp;url=https%3A%2F%2Fauthoritynutrition.com%2F10-proven-health-benefits-of-eggs%2F&amp;bvm=bv.151325232,d.dGo&amp;psig=AFQjCNEKz4Ah7Plm_aS1ohRnXC0yknUw9A&amp;ust=149126328930128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.au/url?sa=i&amp;rct=j&amp;q=&amp;esrc=s&amp;source=images&amp;cd=&amp;cad=rja&amp;uact=8&amp;ved=0ahUKEwj299W2-4bTAhVEJ5QKHfAPB1EQjRwIBw&amp;url=https%3A%2F%2Fwww.alibaba.com%2Fshowroom%2Fnutmeg-mace.html&amp;bvm=bv.151325232,d.dGo&amp;psig=AFQjCNGAsfy2-9SbuMB8yQ2uUtOjxJPIrQ&amp;ust=149126345193559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2362200"/>
          </a:xfrm>
        </p:spPr>
        <p:txBody>
          <a:bodyPr/>
          <a:lstStyle/>
          <a:p>
            <a:r>
              <a:rPr lang="en-AU" dirty="0" err="1" smtClean="0"/>
              <a:t>jiào</a:t>
            </a:r>
            <a:r>
              <a:rPr lang="en-AU" dirty="0" smtClean="0"/>
              <a:t> </a:t>
            </a:r>
            <a:r>
              <a:rPr lang="en-AU" dirty="0" err="1" smtClean="0"/>
              <a:t>mǔ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酵母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yeast</a:t>
            </a:r>
            <a:endParaRPr lang="en-AU" dirty="0"/>
          </a:p>
        </p:txBody>
      </p:sp>
      <p:pic>
        <p:nvPicPr>
          <p:cNvPr id="40962" name="Picture 2" descr="Image result for yeas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895600"/>
            <a:ext cx="7795260" cy="3771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 fontScale="90000"/>
          </a:bodyPr>
          <a:lstStyle/>
          <a:p>
            <a:r>
              <a:rPr lang="en-AU" dirty="0" err="1" smtClean="0"/>
              <a:t>ròu</a:t>
            </a:r>
            <a:r>
              <a:rPr lang="en-AU" dirty="0" smtClean="0"/>
              <a:t> </a:t>
            </a:r>
            <a:r>
              <a:rPr lang="en-AU" dirty="0" err="1" smtClean="0"/>
              <a:t>guì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肉桂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Cinnamon</a:t>
            </a:r>
            <a:endParaRPr lang="en-AU" dirty="0"/>
          </a:p>
        </p:txBody>
      </p:sp>
      <p:pic>
        <p:nvPicPr>
          <p:cNvPr id="50178" name="Picture 2" descr="Image result for Cinnam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895600"/>
            <a:ext cx="6115050" cy="3438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en-AU" dirty="0" err="1" smtClean="0"/>
              <a:t>pú</a:t>
            </a:r>
            <a:r>
              <a:rPr lang="en-AU" dirty="0" smtClean="0"/>
              <a:t> </a:t>
            </a:r>
            <a:r>
              <a:rPr lang="en-AU" dirty="0" err="1" smtClean="0"/>
              <a:t>tao</a:t>
            </a:r>
            <a:r>
              <a:rPr lang="en-AU" dirty="0" smtClean="0"/>
              <a:t> </a:t>
            </a:r>
            <a:r>
              <a:rPr lang="en-AU" dirty="0" err="1" smtClean="0"/>
              <a:t>gān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葡萄干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Sultanas</a:t>
            </a:r>
            <a:endParaRPr lang="en-AU" dirty="0"/>
          </a:p>
        </p:txBody>
      </p:sp>
      <p:pic>
        <p:nvPicPr>
          <p:cNvPr id="51202" name="Picture 2" descr="Image result for Sultana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514600"/>
            <a:ext cx="6153149" cy="4099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2286000"/>
          </a:xfrm>
        </p:spPr>
        <p:txBody>
          <a:bodyPr/>
          <a:lstStyle/>
          <a:p>
            <a:r>
              <a:rPr lang="en-AU" dirty="0" err="1" smtClean="0"/>
              <a:t>chá</a:t>
            </a:r>
            <a:r>
              <a:rPr lang="en-AU" dirty="0" smtClean="0"/>
              <a:t> </a:t>
            </a:r>
            <a:r>
              <a:rPr lang="en-AU" dirty="0" err="1" smtClean="0"/>
              <a:t>chí</a:t>
            </a:r>
            <a:r>
              <a:rPr lang="en-AU" dirty="0" smtClean="0"/>
              <a:t>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茶匙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Teaspoon</a:t>
            </a:r>
            <a:endParaRPr lang="en-AU" dirty="0"/>
          </a:p>
        </p:txBody>
      </p:sp>
      <p:pic>
        <p:nvPicPr>
          <p:cNvPr id="1026" name="Picture 2" descr="Image result for teaspo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558052"/>
            <a:ext cx="5486400" cy="4299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 fontScale="90000"/>
          </a:bodyPr>
          <a:lstStyle/>
          <a:p>
            <a:r>
              <a:rPr lang="en-AU" dirty="0" err="1" smtClean="0"/>
              <a:t>sì</a:t>
            </a:r>
            <a:r>
              <a:rPr lang="en-AU" dirty="0" smtClean="0"/>
              <a:t> </a:t>
            </a:r>
            <a:r>
              <a:rPr lang="en-AU" dirty="0" err="1" smtClean="0"/>
              <a:t>fēn</a:t>
            </a:r>
            <a:r>
              <a:rPr lang="en-AU" dirty="0" smtClean="0"/>
              <a:t> </a:t>
            </a:r>
            <a:r>
              <a:rPr lang="en-AU" dirty="0" err="1" smtClean="0"/>
              <a:t>zhī</a:t>
            </a:r>
            <a:r>
              <a:rPr lang="en-AU" dirty="0" smtClean="0"/>
              <a:t> </a:t>
            </a:r>
            <a:r>
              <a:rPr lang="en-AU" dirty="0" err="1" smtClean="0"/>
              <a:t>yī</a:t>
            </a:r>
            <a:r>
              <a:rPr lang="en-AU" dirty="0" smtClean="0"/>
              <a:t>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四</a:t>
            </a:r>
            <a:r>
              <a:rPr lang="zh-CN" altLang="en-US" dirty="0"/>
              <a:t>分之</a:t>
            </a:r>
            <a:r>
              <a:rPr lang="zh-CN" altLang="en-US" dirty="0" smtClean="0"/>
              <a:t>一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One Quarter</a:t>
            </a:r>
            <a:endParaRPr lang="en-AU" dirty="0"/>
          </a:p>
        </p:txBody>
      </p:sp>
      <p:pic>
        <p:nvPicPr>
          <p:cNvPr id="4098" name="Picture 2" descr="Image result for one quart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743200"/>
            <a:ext cx="3886200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/>
          </a:bodyPr>
          <a:lstStyle/>
          <a:p>
            <a:r>
              <a:rPr lang="en-AU" dirty="0" err="1" smtClean="0"/>
              <a:t>huà</a:t>
            </a:r>
            <a:r>
              <a:rPr lang="en-AU" dirty="0" smtClean="0"/>
              <a:t> </a:t>
            </a:r>
            <a:r>
              <a:rPr lang="en-AU" dirty="0" err="1" smtClean="0"/>
              <a:t>kāi</a:t>
            </a:r>
            <a:r>
              <a:rPr lang="en-AU" dirty="0" smtClean="0"/>
              <a:t>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化开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Dissolve </a:t>
            </a:r>
            <a:endParaRPr lang="en-AU" dirty="0"/>
          </a:p>
        </p:txBody>
      </p:sp>
      <p:pic>
        <p:nvPicPr>
          <p:cNvPr id="6146" name="Picture 2" descr="Image result for dissolv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048000"/>
            <a:ext cx="5369819" cy="3587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 fontScale="90000"/>
          </a:bodyPr>
          <a:lstStyle/>
          <a:p>
            <a:r>
              <a:rPr lang="en-AU" dirty="0" err="1" smtClean="0"/>
              <a:t>jiā</a:t>
            </a:r>
            <a:r>
              <a:rPr lang="en-AU" dirty="0" smtClean="0"/>
              <a:t> </a:t>
            </a:r>
            <a:r>
              <a:rPr lang="en-AU" dirty="0" err="1" smtClean="0"/>
              <a:t>rù</a:t>
            </a:r>
            <a:r>
              <a:rPr lang="en-AU" dirty="0" smtClean="0"/>
              <a:t>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加入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Add /Mix Into</a:t>
            </a:r>
            <a:endParaRPr lang="en-AU" dirty="0"/>
          </a:p>
        </p:txBody>
      </p:sp>
      <p:pic>
        <p:nvPicPr>
          <p:cNvPr id="7172" name="Picture 4" descr="Image result for add in ingredient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623457"/>
            <a:ext cx="4267200" cy="3894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r>
              <a:rPr lang="en-AU" dirty="0" err="1" smtClean="0"/>
              <a:t>hùn</a:t>
            </a:r>
            <a:r>
              <a:rPr lang="en-AU" dirty="0" smtClean="0"/>
              <a:t> </a:t>
            </a:r>
            <a:r>
              <a:rPr lang="en-AU" dirty="0" err="1" smtClean="0"/>
              <a:t>yún</a:t>
            </a:r>
            <a:r>
              <a:rPr lang="en-AU" dirty="0" smtClean="0"/>
              <a:t>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混匀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Evenly Mixed</a:t>
            </a:r>
            <a:endParaRPr lang="en-AU" dirty="0"/>
          </a:p>
        </p:txBody>
      </p:sp>
      <p:pic>
        <p:nvPicPr>
          <p:cNvPr id="17410" name="Picture 2" descr="Image result for mix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038600"/>
            <a:ext cx="3149612" cy="2524126"/>
          </a:xfrm>
          <a:prstGeom prst="rect">
            <a:avLst/>
          </a:prstGeom>
          <a:noFill/>
        </p:spPr>
      </p:pic>
      <p:pic>
        <p:nvPicPr>
          <p:cNvPr id="17412" name="Picture 4" descr="Image result for even scale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810000"/>
            <a:ext cx="275272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/>
          <a:lstStyle/>
          <a:p>
            <a:r>
              <a:rPr lang="en-AU" dirty="0" err="1" smtClean="0"/>
              <a:t>wēn</a:t>
            </a:r>
            <a:r>
              <a:rPr lang="en-AU" dirty="0" smtClean="0"/>
              <a:t> </a:t>
            </a:r>
            <a:r>
              <a:rPr lang="en-AU" dirty="0" err="1" smtClean="0"/>
              <a:t>nuǎn</a:t>
            </a:r>
            <a:r>
              <a:rPr lang="en-AU" dirty="0" smtClean="0"/>
              <a:t>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温暖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Warm</a:t>
            </a:r>
            <a:endParaRPr lang="en-AU" dirty="0"/>
          </a:p>
        </p:txBody>
      </p:sp>
      <p:pic>
        <p:nvPicPr>
          <p:cNvPr id="18436" name="Picture 4" descr="Image result for warm themont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577677" y="1984923"/>
            <a:ext cx="1926092" cy="7405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 fontScale="90000"/>
          </a:bodyPr>
          <a:lstStyle/>
          <a:p>
            <a:r>
              <a:rPr lang="en-AU" dirty="0" err="1" smtClean="0"/>
              <a:t>chù</a:t>
            </a:r>
            <a:r>
              <a:rPr lang="en-AU" dirty="0" smtClean="0"/>
              <a:t>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处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Place</a:t>
            </a:r>
            <a:br>
              <a:rPr lang="en-US" altLang="zh-CN" dirty="0" smtClean="0"/>
            </a:br>
            <a:endParaRPr lang="en-AU" dirty="0"/>
          </a:p>
        </p:txBody>
      </p:sp>
      <p:pic>
        <p:nvPicPr>
          <p:cNvPr id="20482" name="Picture 2" descr="Image result for place the bow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3352800" cy="4657725"/>
          </a:xfrm>
          <a:prstGeom prst="rect">
            <a:avLst/>
          </a:prstGeom>
          <a:noFill/>
        </p:spPr>
      </p:pic>
      <p:pic>
        <p:nvPicPr>
          <p:cNvPr id="20484" name="Picture 4" descr="Image result for place ic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581399"/>
            <a:ext cx="3276600" cy="3276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28194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AU" dirty="0" err="1" smtClean="0"/>
              <a:t>cuō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搓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Rub</a:t>
            </a:r>
            <a:endParaRPr lang="en-AU" dirty="0"/>
          </a:p>
        </p:txBody>
      </p:sp>
      <p:pic>
        <p:nvPicPr>
          <p:cNvPr id="19458" name="Picture 2" descr="Image result for rub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505438"/>
            <a:ext cx="4343400" cy="3352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73362"/>
          </a:xfrm>
        </p:spPr>
        <p:txBody>
          <a:bodyPr/>
          <a:lstStyle/>
          <a:p>
            <a:r>
              <a:rPr lang="en-AU" dirty="0" err="1" smtClean="0"/>
              <a:t>táng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糖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sugar</a:t>
            </a:r>
            <a:endParaRPr lang="en-AU" dirty="0"/>
          </a:p>
        </p:txBody>
      </p:sp>
      <p:pic>
        <p:nvPicPr>
          <p:cNvPr id="41986" name="Picture 2" descr="Image result for suga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200400"/>
            <a:ext cx="6210300" cy="3491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en-AU" dirty="0" err="1" smtClean="0"/>
              <a:t>xiè</a:t>
            </a:r>
            <a:r>
              <a:rPr lang="en-AU" dirty="0" smtClean="0"/>
              <a:t> </a:t>
            </a:r>
            <a:r>
              <a:rPr lang="en-AU" dirty="0" err="1" smtClean="0"/>
              <a:t>zhuàng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屑状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Crumbs</a:t>
            </a:r>
            <a:endParaRPr lang="en-AU" dirty="0"/>
          </a:p>
        </p:txBody>
      </p:sp>
      <p:pic>
        <p:nvPicPr>
          <p:cNvPr id="22530" name="Picture 2" descr="Image result for crumb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143566"/>
            <a:ext cx="4610100" cy="4342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 fontScale="90000"/>
          </a:bodyPr>
          <a:lstStyle/>
          <a:p>
            <a:r>
              <a:rPr lang="en-AU" dirty="0" err="1" smtClean="0"/>
              <a:t>dào</a:t>
            </a:r>
            <a:r>
              <a:rPr lang="en-AU" dirty="0" smtClean="0"/>
              <a:t> </a:t>
            </a:r>
            <a:r>
              <a:rPr lang="en-AU" dirty="0" err="1" smtClean="0"/>
              <a:t>rù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倒入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Pour Into</a:t>
            </a:r>
            <a:endParaRPr lang="en-AU" dirty="0"/>
          </a:p>
        </p:txBody>
      </p:sp>
      <p:pic>
        <p:nvPicPr>
          <p:cNvPr id="23554" name="Picture 2" descr="Image result for pour mix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514600"/>
            <a:ext cx="5334000" cy="3998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rmAutofit/>
          </a:bodyPr>
          <a:lstStyle/>
          <a:p>
            <a:r>
              <a:rPr lang="en-AU" dirty="0" err="1" smtClean="0"/>
              <a:t>jiǎo</a:t>
            </a:r>
            <a:r>
              <a:rPr lang="en-AU" dirty="0" smtClean="0"/>
              <a:t> </a:t>
            </a:r>
            <a:r>
              <a:rPr lang="en-AU" dirty="0" err="1" smtClean="0"/>
              <a:t>bàn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搅拌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Mix</a:t>
            </a:r>
            <a:endParaRPr lang="en-AU" dirty="0"/>
          </a:p>
        </p:txBody>
      </p:sp>
      <p:pic>
        <p:nvPicPr>
          <p:cNvPr id="24578" name="Picture 2" descr="Image result for sti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819400"/>
            <a:ext cx="4583602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en-AU" dirty="0" err="1" smtClean="0"/>
              <a:t>róu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揉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Knead</a:t>
            </a:r>
            <a:endParaRPr lang="en-AU" dirty="0"/>
          </a:p>
        </p:txBody>
      </p:sp>
      <p:pic>
        <p:nvPicPr>
          <p:cNvPr id="25602" name="Picture 2" descr="Image result for knead doug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438400"/>
            <a:ext cx="5943600" cy="4030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11362"/>
          </a:xfrm>
        </p:spPr>
        <p:txBody>
          <a:bodyPr>
            <a:normAutofit fontScale="90000"/>
          </a:bodyPr>
          <a:lstStyle/>
          <a:p>
            <a:r>
              <a:rPr lang="en-AU" dirty="0" err="1" smtClean="0"/>
              <a:t>fā</a:t>
            </a:r>
            <a:r>
              <a:rPr lang="en-AU" dirty="0" smtClean="0"/>
              <a:t> </a:t>
            </a:r>
            <a:r>
              <a:rPr lang="en-AU" dirty="0" err="1" smtClean="0"/>
              <a:t>jiào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发酵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Ferment /rise</a:t>
            </a:r>
            <a:endParaRPr lang="en-AU" dirty="0"/>
          </a:p>
        </p:txBody>
      </p:sp>
      <p:pic>
        <p:nvPicPr>
          <p:cNvPr id="26626" name="Picture 2" descr="Image result for dough risi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667000"/>
            <a:ext cx="3733800" cy="3733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AU" dirty="0" err="1" smtClean="0"/>
              <a:t>jǐ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挤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Squeeze</a:t>
            </a:r>
            <a:endParaRPr lang="en-AU" dirty="0"/>
          </a:p>
        </p:txBody>
      </p:sp>
      <p:pic>
        <p:nvPicPr>
          <p:cNvPr id="39938" name="Picture 2" descr="Image result for squeez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429000"/>
            <a:ext cx="4305300" cy="3086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en-AU" dirty="0" err="1" smtClean="0"/>
              <a:t>yù</a:t>
            </a:r>
            <a:r>
              <a:rPr lang="en-AU" dirty="0" smtClean="0"/>
              <a:t> </a:t>
            </a:r>
            <a:r>
              <a:rPr lang="en-AU" dirty="0" err="1" smtClean="0"/>
              <a:t>rè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预热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Preheat</a:t>
            </a:r>
            <a:endParaRPr lang="en-AU" dirty="0"/>
          </a:p>
        </p:txBody>
      </p:sp>
      <p:pic>
        <p:nvPicPr>
          <p:cNvPr id="27650" name="Picture 2" descr="Image result for reheat ove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667000"/>
            <a:ext cx="5334000" cy="3553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/>
          <a:lstStyle/>
          <a:p>
            <a:r>
              <a:rPr lang="en-AU" dirty="0" err="1" smtClean="0"/>
              <a:t>kǎo</a:t>
            </a:r>
            <a:r>
              <a:rPr lang="en-AU" dirty="0" smtClean="0"/>
              <a:t> </a:t>
            </a:r>
            <a:r>
              <a:rPr lang="en-AU" dirty="0" err="1" smtClean="0"/>
              <a:t>xiāng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烤箱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Oven</a:t>
            </a:r>
            <a:endParaRPr lang="en-AU" dirty="0"/>
          </a:p>
        </p:txBody>
      </p:sp>
      <p:pic>
        <p:nvPicPr>
          <p:cNvPr id="28674" name="Picture 2" descr="Image result for ove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214687"/>
            <a:ext cx="6477000" cy="3643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 fontScale="90000"/>
          </a:bodyPr>
          <a:lstStyle/>
          <a:p>
            <a:r>
              <a:rPr lang="en-AU" dirty="0" err="1" smtClean="0"/>
              <a:t>miàn</a:t>
            </a:r>
            <a:r>
              <a:rPr lang="en-AU" dirty="0" smtClean="0"/>
              <a:t> </a:t>
            </a:r>
            <a:r>
              <a:rPr lang="en-AU" dirty="0" err="1" smtClean="0"/>
              <a:t>tuán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面团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>Dough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AU" dirty="0"/>
          </a:p>
        </p:txBody>
      </p:sp>
      <p:pic>
        <p:nvPicPr>
          <p:cNvPr id="29698" name="Picture 2" descr="Image result for doug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615071"/>
            <a:ext cx="6589294" cy="3709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rmAutofit/>
          </a:bodyPr>
          <a:lstStyle/>
          <a:p>
            <a:r>
              <a:rPr lang="en-AU" dirty="0" err="1" smtClean="0"/>
              <a:t>fēn</a:t>
            </a:r>
            <a:r>
              <a:rPr lang="en-AU" dirty="0" smtClean="0"/>
              <a:t> </a:t>
            </a:r>
            <a:r>
              <a:rPr lang="en-AU" dirty="0" err="1" smtClean="0"/>
              <a:t>chéng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分成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Divide</a:t>
            </a:r>
            <a:endParaRPr lang="en-AU" dirty="0"/>
          </a:p>
        </p:txBody>
      </p:sp>
      <p:pic>
        <p:nvPicPr>
          <p:cNvPr id="30722" name="Picture 2" descr="Image result for divide dough hot cross bun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971800"/>
            <a:ext cx="5257800" cy="3503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 fontScale="90000"/>
          </a:bodyPr>
          <a:lstStyle/>
          <a:p>
            <a:r>
              <a:rPr lang="en-AU" dirty="0" err="1" smtClean="0"/>
              <a:t>bēi</a:t>
            </a:r>
            <a:r>
              <a:rPr lang="en-AU" dirty="0" smtClean="0"/>
              <a:t> </a:t>
            </a:r>
            <a:r>
              <a:rPr lang="en-AU" dirty="0" err="1" smtClean="0"/>
              <a:t>zi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杯子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>Cup</a:t>
            </a:r>
            <a:r>
              <a:rPr lang="en-AU" altLang="zh-CN" dirty="0"/>
              <a:t/>
            </a:r>
            <a:br>
              <a:rPr lang="en-AU" altLang="zh-CN" dirty="0"/>
            </a:br>
            <a:endParaRPr lang="en-AU" dirty="0"/>
          </a:p>
        </p:txBody>
      </p:sp>
      <p:pic>
        <p:nvPicPr>
          <p:cNvPr id="43010" name="Picture 2" descr="Image result for measuring cu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743199"/>
            <a:ext cx="4114800" cy="4114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 fontScale="90000"/>
          </a:bodyPr>
          <a:lstStyle/>
          <a:p>
            <a:r>
              <a:rPr lang="en-AU" dirty="0" err="1" smtClean="0"/>
              <a:t>pái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排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Row</a:t>
            </a:r>
            <a:endParaRPr lang="en-AU" dirty="0"/>
          </a:p>
        </p:txBody>
      </p:sp>
      <p:pic>
        <p:nvPicPr>
          <p:cNvPr id="31746" name="Picture 2" descr="Image result for divide dough hot cross bun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819400"/>
            <a:ext cx="5638800" cy="3748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/>
          </a:bodyPr>
          <a:lstStyle/>
          <a:p>
            <a:r>
              <a:rPr lang="en-AU" dirty="0" err="1" smtClean="0"/>
              <a:t>pū</a:t>
            </a:r>
            <a:r>
              <a:rPr lang="en-AU" dirty="0" smtClean="0"/>
              <a:t> le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铺了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Spread</a:t>
            </a:r>
            <a:endParaRPr lang="en-AU" dirty="0"/>
          </a:p>
        </p:txBody>
      </p:sp>
      <p:pic>
        <p:nvPicPr>
          <p:cNvPr id="32774" name="Picture 6" descr="Image result for spreading sheet over be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667000"/>
            <a:ext cx="6353175" cy="3985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/>
          <a:lstStyle/>
          <a:p>
            <a:r>
              <a:rPr lang="en-AU" dirty="0" err="1" smtClean="0"/>
              <a:t>kǎo</a:t>
            </a:r>
            <a:r>
              <a:rPr lang="en-AU" dirty="0" smtClean="0"/>
              <a:t> </a:t>
            </a:r>
            <a:r>
              <a:rPr lang="en-AU" dirty="0" err="1" smtClean="0"/>
              <a:t>pán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烤盘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Baking Tray</a:t>
            </a:r>
            <a:endParaRPr lang="en-AU" dirty="0"/>
          </a:p>
        </p:txBody>
      </p:sp>
      <p:pic>
        <p:nvPicPr>
          <p:cNvPr id="33794" name="Picture 2" descr="Image result for baking pa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819400"/>
            <a:ext cx="7315200" cy="36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 fontScale="90000"/>
          </a:bodyPr>
          <a:lstStyle/>
          <a:p>
            <a:r>
              <a:rPr lang="en-AU" dirty="0" err="1" smtClean="0"/>
              <a:t>hú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糊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Paste</a:t>
            </a:r>
            <a:br>
              <a:rPr lang="en-US" altLang="zh-CN" dirty="0" smtClean="0"/>
            </a:br>
            <a:endParaRPr lang="en-AU" dirty="0"/>
          </a:p>
        </p:txBody>
      </p:sp>
      <p:pic>
        <p:nvPicPr>
          <p:cNvPr id="34818" name="Picture 2" descr="Image result for past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590800"/>
            <a:ext cx="4876800" cy="322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438400"/>
          </a:xfrm>
        </p:spPr>
        <p:txBody>
          <a:bodyPr>
            <a:normAutofit/>
          </a:bodyPr>
          <a:lstStyle/>
          <a:p>
            <a:r>
              <a:rPr lang="en-AU" dirty="0" err="1" smtClean="0"/>
              <a:t>biǎo</a:t>
            </a:r>
            <a:r>
              <a:rPr lang="en-AU" dirty="0" smtClean="0"/>
              <a:t> </a:t>
            </a:r>
            <a:r>
              <a:rPr lang="en-AU" dirty="0" err="1" smtClean="0"/>
              <a:t>huā</a:t>
            </a:r>
            <a:r>
              <a:rPr lang="en-AU" dirty="0" smtClean="0"/>
              <a:t> </a:t>
            </a:r>
            <a:r>
              <a:rPr lang="en-AU" dirty="0" err="1" smtClean="0"/>
              <a:t>dài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裱花袋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Piping Bag</a:t>
            </a:r>
            <a:endParaRPr lang="en-AU" dirty="0"/>
          </a:p>
        </p:txBody>
      </p:sp>
      <p:pic>
        <p:nvPicPr>
          <p:cNvPr id="35842" name="Picture 2" descr="Image result for piping ba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743200" y="2514600"/>
            <a:ext cx="43434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 fontScale="90000"/>
          </a:bodyPr>
          <a:lstStyle/>
          <a:p>
            <a:r>
              <a:rPr lang="en-AU" dirty="0" err="1" smtClean="0"/>
              <a:t>biǎo</a:t>
            </a:r>
            <a:r>
              <a:rPr lang="en-AU" dirty="0" smtClean="0"/>
              <a:t> </a:t>
            </a:r>
            <a:r>
              <a:rPr lang="en-AU" dirty="0" err="1" smtClean="0"/>
              <a:t>miàn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表面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Surface</a:t>
            </a:r>
            <a:endParaRPr lang="en-AU" dirty="0"/>
          </a:p>
        </p:txBody>
      </p:sp>
      <p:pic>
        <p:nvPicPr>
          <p:cNvPr id="36866" name="Picture 2" descr="Image result for surface water tens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9718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 fontScale="90000"/>
          </a:bodyPr>
          <a:lstStyle/>
          <a:p>
            <a:r>
              <a:rPr lang="en-AU" dirty="0" err="1" smtClean="0"/>
              <a:t>shí</a:t>
            </a:r>
            <a:r>
              <a:rPr lang="en-AU" dirty="0" smtClean="0"/>
              <a:t> </a:t>
            </a:r>
            <a:r>
              <a:rPr lang="en-AU" dirty="0" err="1" smtClean="0"/>
              <a:t>zì</a:t>
            </a:r>
            <a:r>
              <a:rPr lang="en-AU" dirty="0" smtClean="0"/>
              <a:t> </a:t>
            </a:r>
            <a:r>
              <a:rPr lang="en-AU" dirty="0" err="1" smtClean="0"/>
              <a:t>xīng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十字型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Cross shape</a:t>
            </a:r>
            <a:endParaRPr lang="en-AU" dirty="0"/>
          </a:p>
        </p:txBody>
      </p:sp>
      <p:pic>
        <p:nvPicPr>
          <p:cNvPr id="37890" name="Picture 2" descr="Image result for piping cross on bun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565110"/>
            <a:ext cx="5314950" cy="3540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AU" dirty="0" err="1" smtClean="0"/>
              <a:t>zhuǎn</a:t>
            </a:r>
            <a:r>
              <a:rPr lang="en-AU" dirty="0" smtClean="0"/>
              <a:t> </a:t>
            </a:r>
            <a:r>
              <a:rPr lang="en-AU" dirty="0" err="1" smtClean="0"/>
              <a:t>yī</a:t>
            </a:r>
            <a:r>
              <a:rPr lang="en-AU" dirty="0" smtClean="0"/>
              <a:t> </a:t>
            </a:r>
            <a:r>
              <a:rPr lang="en-AU" dirty="0" err="1" smtClean="0"/>
              <a:t>xià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转一下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Turn around</a:t>
            </a:r>
            <a:endParaRPr lang="en-AU" dirty="0"/>
          </a:p>
        </p:txBody>
      </p:sp>
      <p:pic>
        <p:nvPicPr>
          <p:cNvPr id="38914" name="Picture 2" descr="Image result for turn arou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819400"/>
            <a:ext cx="5638800" cy="3761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AU" dirty="0" err="1" smtClean="0"/>
              <a:t>niú</a:t>
            </a:r>
            <a:r>
              <a:rPr lang="en-AU" dirty="0" smtClean="0"/>
              <a:t> </a:t>
            </a:r>
            <a:r>
              <a:rPr lang="en-AU" dirty="0" err="1" smtClean="0"/>
              <a:t>nǎi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牛奶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Milk</a:t>
            </a:r>
            <a:br>
              <a:rPr lang="en-US" altLang="zh-CN" dirty="0" smtClean="0"/>
            </a:br>
            <a:endParaRPr lang="en-AU" dirty="0"/>
          </a:p>
        </p:txBody>
      </p:sp>
      <p:pic>
        <p:nvPicPr>
          <p:cNvPr id="44034" name="Picture 2" descr="Image result for mil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595649"/>
            <a:ext cx="3200400" cy="4262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AU" dirty="0" err="1" smtClean="0"/>
              <a:t>miàn</a:t>
            </a:r>
            <a:r>
              <a:rPr lang="en-AU" dirty="0" smtClean="0"/>
              <a:t> </a:t>
            </a:r>
            <a:r>
              <a:rPr lang="en-AU" dirty="0" err="1" smtClean="0"/>
              <a:t>fěn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面粉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flour</a:t>
            </a:r>
            <a:br>
              <a:rPr lang="en-US" altLang="zh-CN" dirty="0" smtClean="0"/>
            </a:br>
            <a:endParaRPr lang="en-AU" dirty="0"/>
          </a:p>
        </p:txBody>
      </p:sp>
      <p:pic>
        <p:nvPicPr>
          <p:cNvPr id="45058" name="Picture 2" descr="Image result for flou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330585"/>
            <a:ext cx="5486400" cy="3527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/>
          </a:bodyPr>
          <a:lstStyle/>
          <a:p>
            <a:r>
              <a:rPr lang="en-AU" dirty="0" err="1" smtClean="0"/>
              <a:t>huáng</a:t>
            </a:r>
            <a:r>
              <a:rPr lang="en-AU" dirty="0" smtClean="0"/>
              <a:t> </a:t>
            </a:r>
            <a:r>
              <a:rPr lang="en-AU" dirty="0" err="1" smtClean="0"/>
              <a:t>yóu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黄油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butter</a:t>
            </a:r>
            <a:endParaRPr lang="en-AU" dirty="0"/>
          </a:p>
        </p:txBody>
      </p:sp>
      <p:pic>
        <p:nvPicPr>
          <p:cNvPr id="46082" name="Picture 2" descr="Image result for butt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667000"/>
            <a:ext cx="5876925" cy="3911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en-AU" dirty="0" err="1" smtClean="0"/>
              <a:t>kè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克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Gram</a:t>
            </a:r>
            <a:endParaRPr lang="en-AU" dirty="0"/>
          </a:p>
        </p:txBody>
      </p:sp>
      <p:pic>
        <p:nvPicPr>
          <p:cNvPr id="47106" name="Picture 2" descr="Image result for gram measuremen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048000"/>
            <a:ext cx="4419600" cy="3314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en-AU" dirty="0" err="1" smtClean="0"/>
              <a:t>jī</a:t>
            </a:r>
            <a:r>
              <a:rPr lang="en-AU" dirty="0" smtClean="0"/>
              <a:t> </a:t>
            </a:r>
            <a:r>
              <a:rPr lang="en-AU" dirty="0" err="1" smtClean="0"/>
              <a:t>dàn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鸡蛋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Egg</a:t>
            </a:r>
            <a:endParaRPr lang="en-AU" dirty="0"/>
          </a:p>
        </p:txBody>
      </p:sp>
      <p:pic>
        <p:nvPicPr>
          <p:cNvPr id="48130" name="Picture 2" descr="Image result for eg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514600"/>
            <a:ext cx="4648200" cy="3780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 fontScale="90000"/>
          </a:bodyPr>
          <a:lstStyle/>
          <a:p>
            <a:r>
              <a:rPr lang="en-AU" dirty="0" err="1" smtClean="0"/>
              <a:t>ròu</a:t>
            </a:r>
            <a:r>
              <a:rPr lang="en-AU" dirty="0" smtClean="0"/>
              <a:t> </a:t>
            </a:r>
            <a:r>
              <a:rPr lang="en-AU" dirty="0" err="1" smtClean="0"/>
              <a:t>dòu</a:t>
            </a:r>
            <a:r>
              <a:rPr lang="en-AU" dirty="0" smtClean="0"/>
              <a:t> </a:t>
            </a:r>
            <a:r>
              <a:rPr lang="en-AU" dirty="0" err="1" smtClean="0"/>
              <a:t>kòu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肉豆蔻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Nutmeg</a:t>
            </a:r>
            <a:endParaRPr lang="en-AU" dirty="0"/>
          </a:p>
        </p:txBody>
      </p:sp>
      <p:pic>
        <p:nvPicPr>
          <p:cNvPr id="49154" name="Picture 2" descr="Image result for Nutm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590800"/>
            <a:ext cx="4953000" cy="3293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67</Words>
  <Application>Microsoft Office PowerPoint</Application>
  <PresentationFormat>On-screen Show (4:3)</PresentationFormat>
  <Paragraphs>37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jiào mǔ 酵母 yeast</vt:lpstr>
      <vt:lpstr>táng 糖 sugar</vt:lpstr>
      <vt:lpstr>bēi zi 杯子 Cup </vt:lpstr>
      <vt:lpstr> niú nǎi 牛奶 Milk </vt:lpstr>
      <vt:lpstr> miàn fěn 面粉 flour </vt:lpstr>
      <vt:lpstr>huáng yóu 黄油 butter</vt:lpstr>
      <vt:lpstr>kè 克 Gram</vt:lpstr>
      <vt:lpstr>jī dàn 鸡蛋 Egg</vt:lpstr>
      <vt:lpstr>ròu dòu kòu 肉豆蔻 Nutmeg</vt:lpstr>
      <vt:lpstr>ròu guì 肉桂 Cinnamon</vt:lpstr>
      <vt:lpstr>pú tao gān 葡萄干 Sultanas</vt:lpstr>
      <vt:lpstr>chá chí  茶匙 Teaspoon</vt:lpstr>
      <vt:lpstr>sì fēn zhī yī  四分之一 One Quarter</vt:lpstr>
      <vt:lpstr>huà kāi  化开 Dissolve </vt:lpstr>
      <vt:lpstr>jiā rù  加入 Add /Mix Into</vt:lpstr>
      <vt:lpstr>hùn yún  混匀 Evenly Mixed</vt:lpstr>
      <vt:lpstr>wēn nuǎn  温暖 Warm</vt:lpstr>
      <vt:lpstr>chù  处 Place </vt:lpstr>
      <vt:lpstr> cuō 搓 Rub</vt:lpstr>
      <vt:lpstr>xiè zhuàng 屑状 Crumbs</vt:lpstr>
      <vt:lpstr>dào rù 倒入 Pour Into</vt:lpstr>
      <vt:lpstr>jiǎo bàn 搅拌 Mix</vt:lpstr>
      <vt:lpstr>róu 揉 Knead</vt:lpstr>
      <vt:lpstr>fā jiào 发酵 Ferment /rise</vt:lpstr>
      <vt:lpstr> jǐ 挤 Squeeze</vt:lpstr>
      <vt:lpstr>yù rè 预热 Preheat</vt:lpstr>
      <vt:lpstr>kǎo xiāng 烤箱 Oven</vt:lpstr>
      <vt:lpstr>miàn tuán 面团 Dough </vt:lpstr>
      <vt:lpstr>fēn chéng 分成 Divide</vt:lpstr>
      <vt:lpstr>pái 排 Row</vt:lpstr>
      <vt:lpstr>pū le 铺了 Spread</vt:lpstr>
      <vt:lpstr>kǎo pán 烤盘 Baking Tray</vt:lpstr>
      <vt:lpstr>hú 糊 Paste </vt:lpstr>
      <vt:lpstr>biǎo huā dài 裱花袋 Piping Bag</vt:lpstr>
      <vt:lpstr>biǎo miàn 表面 Surface</vt:lpstr>
      <vt:lpstr>shí zì xīng 十字型 Cross shape</vt:lpstr>
      <vt:lpstr>zhuǎn yī xià 转一下 Turn around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茶匙</dc:title>
  <dc:creator>Lee Wilson - 'Life. Be in it' NT</dc:creator>
  <cp:lastModifiedBy>Lee Wilson - 'Life. Be in it' NT</cp:lastModifiedBy>
  <cp:revision>8</cp:revision>
  <dcterms:created xsi:type="dcterms:W3CDTF">2017-04-02T21:57:25Z</dcterms:created>
  <dcterms:modified xsi:type="dcterms:W3CDTF">2017-04-03T00:01:25Z</dcterms:modified>
</cp:coreProperties>
</file>